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51f6e5a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651f6e5a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f0f26ec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f0f26ec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4647c93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4647c93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9f43755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9f43755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c9fbd930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c9fbd930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9f43755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9f43755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8413c99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8413c99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4647c93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4647c9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8413c99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8413c99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9f43755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9f4375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9f43755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9f43755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c9fbd93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c9fbd93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c9fbd930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c9fbd93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c9fbd93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c9fbd93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c9fbd930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c9fbd93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c9fbd930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c9fbd930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13050"/>
            <a:ext cx="85206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CALORA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08800" y="1975850"/>
            <a:ext cx="27468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Fabricio Estrada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Jairo </a:t>
            </a: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Cochachin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Ángela Chávez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Carla Chumbe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Arnie Collachagua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Lindsey Durán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" y="53950"/>
            <a:ext cx="2320724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625" y="1579325"/>
            <a:ext cx="4178224" cy="3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603000" y="1104050"/>
            <a:ext cx="79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" sz="135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s" sz="13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</a:rPr>
              <a:t>Se plantea el diseño de un dispositivo terapéutico portátil que combine módulos de calor y vibración para aliviar el dolor en las extremidades inferiores.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</a:rPr>
              <a:t>El sistema incorporará sensores de temperatura y humedad que aseguren un uso seguro, previniendo daños por exceso de calor o acumulación de sudor durante la terapia.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FFFFFF"/>
                </a:highlight>
              </a:rPr>
              <a:t>El dispositivo estará orientado a uso domiciliario, con una interfaz sencilla e intuitiva que permita su manipulación tanto por el paciente como por su cuidador.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METODOLOGÍA VDI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671125" y="892000"/>
            <a:ext cx="8520600" cy="4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26779"/>
              <a:buFont typeface="Arial"/>
              <a:buNone/>
            </a:pPr>
            <a:r>
              <a:rPr lang="es" sz="4107"/>
              <a:t>Requerimientos Funcionales</a:t>
            </a:r>
            <a:endParaRPr sz="4107"/>
          </a:p>
          <a:p>
            <a:pPr indent="-282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(Exigente) Aplicar terapia dual de calor y vibración de forma controlada.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(Exigente) Transmitir el estímulo de manera uniforme sobre la piel.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(Exigente) Detectar temperatura y humedad para ajustar la terapia en tiempo real.</a:t>
            </a:r>
            <a:endParaRPr sz="4107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26779"/>
              <a:buFont typeface="Arial"/>
              <a:buNone/>
            </a:pPr>
            <a:r>
              <a:rPr lang="es" sz="4107"/>
              <a:t>Requerimientos No Funcionales</a:t>
            </a:r>
            <a:endParaRPr sz="41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779"/>
              <a:buFont typeface="Arial"/>
              <a:buNone/>
            </a:pPr>
            <a:r>
              <a:rPr lang="es" sz="4107"/>
              <a:t>Seguridad (Exigente)</a:t>
            </a:r>
            <a:endParaRPr sz="4107"/>
          </a:p>
          <a:p>
            <a:pPr indent="-282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Mantener la temperatura en un rango pediátrico seguro (35-38 °C).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Incluir un sistema de apagado automático por seguridad y al finalizar la terapia.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Protección contra sobrecalentamiento y fallos eléctricos.</a:t>
            </a:r>
            <a:endParaRPr sz="41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779"/>
              <a:buFont typeface="Arial"/>
              <a:buNone/>
            </a:pPr>
            <a:r>
              <a:rPr lang="es" sz="4107"/>
              <a:t>Usabilidad y Ergonomía (Exigente)</a:t>
            </a:r>
            <a:endParaRPr sz="4107"/>
          </a:p>
          <a:p>
            <a:pPr indent="-282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Diseño adaptable al crecimiento de la paciente.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Interfaz de control simple e intuitiva.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Cómodo, ligero y no estigmatizante para garantizar el descanso.</a:t>
            </a:r>
            <a:endParaRPr sz="41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779"/>
              <a:buFont typeface="Arial"/>
              <a:buNone/>
            </a:pPr>
            <a:r>
              <a:rPr lang="es" sz="4107"/>
              <a:t>Materiales y Sostenibilidad</a:t>
            </a:r>
            <a:endParaRPr sz="4107"/>
          </a:p>
          <a:p>
            <a:pPr indent="-282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(Exigente) Textiles hipoalergénicos, transpirables y lavables.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(Exigente) Diseño modular para fácil limpieza y mantenimiento.</a:t>
            </a:r>
            <a:endParaRPr sz="4107"/>
          </a:p>
          <a:p>
            <a:pPr indent="-2826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58"/>
              <a:buChar char="●"/>
            </a:pPr>
            <a:r>
              <a:rPr lang="es" sz="4107"/>
              <a:t>(Importante) Batería recargable vía USB para mayor practicidad.</a:t>
            </a:r>
            <a:endParaRPr sz="34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METODOLOGÍA VDI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846550"/>
            <a:ext cx="85206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Caja negra: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413" y="1344225"/>
            <a:ext cx="6205175" cy="35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METODOLOGÍA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VDI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846550"/>
            <a:ext cx="85206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 morfológica: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50" y="1365250"/>
            <a:ext cx="2635050" cy="36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75" y="1365254"/>
            <a:ext cx="2195888" cy="361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320" y="1365250"/>
            <a:ext cx="2570975" cy="21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METODOLOGÍA VDI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 title="Notes_251014_225716[1] conv 1.png"/>
          <p:cNvPicPr preferRelativeResize="0"/>
          <p:nvPr/>
        </p:nvPicPr>
        <p:blipFill rotWithShape="1">
          <a:blip r:embed="rId3">
            <a:alphaModFix/>
          </a:blip>
          <a:srcRect b="58959" l="0" r="0" t="3505"/>
          <a:stretch/>
        </p:blipFill>
        <p:spPr>
          <a:xfrm>
            <a:off x="1054813" y="1138850"/>
            <a:ext cx="7034373" cy="373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METODOLOGÍA VDI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188175" y="190850"/>
            <a:ext cx="4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Conclusiones/siguientes pasos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953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 paciente presenta dolor y entumecimiento de los miembros inferiores, afectando su descanso, concentración. El impacto sobre su bienestar físico y emocional es significativo, generando una limitación funcional en las actividades de la vida diaria y una disminución en su autonomía. Este contexto refuerza la importancia de abordar la problemática desde la ingeniería biomédica, priorizando soluciones seguras, accesibles y centradas en el usuario.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El análisis de la necesidad funcional permitió establecer que el problema principal radica en la fatiga muscular y la deficiente circulación local, especialmente durante el reposo, lo que justifica el enfoque en estrategias no invasivas y de estimulación externa.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/>
              <a:t>Cómo</a:t>
            </a:r>
            <a:r>
              <a:rPr lang="es" sz="1400"/>
              <a:t> siguientes pasos, se propone validar los parámetros fisiológicos y térmicos mediante consulta con especialistas en rehabilitación pediátrica. Posteriormente, se realizará una simulación del comportamiento térmico y de vibración para verificar la eficacia y seguridad dentro del rango de 34–38 °C. Finalmente, se plantea la fabricación del prototipo inicial y pruebas de confort y usabilidad, asegurando su correcta adaptación al entorno domiciliario.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[1] Walker SM. Neuropathic pain in children: Steps towards improved recognition and management. EBioMedicine. 2020 Dec;62:103124. doi: 10.1016/j.ebiom.2020.103124. Epub 2020 Nov 25. PMID: 33248373; PMCID: PMC7704400.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[2] Roberts DW. Treating mechanical joint dysfunction in children: a retrospective exploratory report of selected cases. J Man Manip Ther. 2024 Jun;32(3):325-334. doi: 10.1080/10669817.2022.2099182. Epub 2022 Jul 10. PMID: 35815625; PMCID: PMC11216240.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[3] G. J. van Leeuwen, M. M. A. van den Heuvel, P. J. E. A. Bindels, S. M. A. Bierma-Zeinstra, and M. van Middelkoop, “Musculoskeletal pain in 13-year-old children: The Generation R study,” Pain, vol. 165, no. 8, pp. 1806–1813, Aug. 2024, doi: 10.1097/j.pain.0000000000003182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[4] C. T. Chambers et al., “The prevalence of chronic pain in children and adolescents: A systematic review update and meta-analysis,” Pain, vol. 165, no. 10, pp. 2215–2234, Oct. 2024, doi: 10.1097/j.pain.0000000000003267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ANÁLISIS DEL CASO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" y="53950"/>
            <a:ext cx="2320724" cy="7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841175" y="1493650"/>
            <a:ext cx="58857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Paciente diagnosticada con enfermedad de Camurati–Engelmann, que produce dolor y entumecimiento en las extremidades inferiores.</a:t>
            </a:r>
            <a:br>
              <a:rPr lang="es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Los síntomas afectan su descanso nocturno y rendimiento académico, siendo la principal necesidad a abordar.</a:t>
            </a:r>
            <a:br>
              <a:rPr lang="es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En la literatura pediátrica, estos signos se relacionan con dolor neuropático infantil, caracterizado por hormigueo y sensibilidad aumentada.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El dolor musculoesquelético pediátrico tiene una prevalencia del 15–25 %, con mayor afectación en las extremidades inferiores.</a:t>
            </a:r>
            <a:br>
              <a:rPr lang="es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Se prioriza reducir el dolor nocturno y mejorar la calidad del sueño mediante una solución terapéutica segura y domiciliaria.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623475"/>
            <a:ext cx="85206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/>
              <a:t>La necesidad prioritaria identificada en la paciente es reducir el dolor y entumecimiento en las piernas, síntomas que interfieren con su descanso y rendimiento escolar. Por ello, el abordaje terapéutico debe centrarse en restaurar la función y aliviar el dolor mediante estrategias no invasivas que mejoren la circulación y relajación muscular.</a:t>
            </a:r>
            <a:endParaRPr sz="1400"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ANÁLISIS DEL CASO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" y="53950"/>
            <a:ext cx="2320724" cy="7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 necesidad funcional identificada en la paciente se relaciona con el dolor y entumecimiento recurrente en los miembros inferiores, los cuales generan fatiga muscular, dificultad para mantenerse de pie y alteraciones del descanso nocturno. Estos síntomas repercuten directamente en su autonomía para realizar actividades básicas, como vestirse, desplazarse dentro del hogar o participar en juegos y actividades escolares.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/>
              <a:t>El impacto en su vida diaria es significativo, ya que el mal descanso y la incomodidad constante provocan disminución de la atención y el rendimiento académico, además de una menor motivación para participar en actividades físicas o sociales. Esto puede derivar en aislamiento parcial y frustración emocional, afectando su bienestar psicológico y su desarrollo integral.</a:t>
            </a:r>
            <a:endParaRPr sz="1400"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2828525" y="273850"/>
            <a:ext cx="33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ANÁLISIS DEL CASO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" y="53950"/>
            <a:ext cx="2320724" cy="7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77225" y="7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Patente 1</a:t>
            </a:r>
            <a:endParaRPr sz="172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05" y="1574125"/>
            <a:ext cx="2163870" cy="29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739725" y="864775"/>
            <a:ext cx="3842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patente / Publicación: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US20230084903A1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Inventores: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Wenbin Li, Ke Xu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Año de publicación: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de marzo de 2023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Entidad solicitante: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Tammy Hancock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739725" y="1802875"/>
            <a:ext cx="36408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Resumen Funcional: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Aparato para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proporcionar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tratamiento combinando calor localizado mediante elementos calefactores , masaje a través de vibración controlable por el usuario y un sistema de compresión.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Incluye correas ajustables tipo Velcro.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 con alimentación eléctrica de red o bajo voltaje, ofreciendo versatilidad de uso.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 finalidad es reducir molestias, tensión, hinchazón y adormecimiento, optimizando el flujo sanguíneo y promoviendo la rehabilitación de músculos y articulaciones.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27" y="1574125"/>
            <a:ext cx="1973050" cy="29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558650" y="216775"/>
            <a:ext cx="551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AND APPARATUS TO APPLY VIBRATION, THERMAL AND COMPRESSIVE THERAPY</a:t>
            </a:r>
            <a:endParaRPr b="1" sz="1600"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277225" y="138500"/>
            <a:ext cx="3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77225" y="7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Patente 2</a:t>
            </a:r>
            <a:endParaRPr sz="1720"/>
          </a:p>
        </p:txBody>
      </p:sp>
      <p:sp>
        <p:nvSpPr>
          <p:cNvPr id="95" name="Google Shape;95;p18"/>
          <p:cNvSpPr txBox="1"/>
          <p:nvPr/>
        </p:nvSpPr>
        <p:spPr>
          <a:xfrm>
            <a:off x="4855725" y="803900"/>
            <a:ext cx="3842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patente / Publicación: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US20250127679A1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Inventores: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Yuanhao FENG, Dongguan Guangdong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Año de publicación: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 de abril de 2025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Entidad solicitante: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Reestar International Limited, Kowloon (HK)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855725" y="1827100"/>
            <a:ext cx="3611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Resumen Funcional: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un masajeador de pierna completo dividido en secciones flexibles para pie, pantorrilla, rodilla y muslo.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 cámaras internas que se inflan y desinflan mediante un sistema de compresión neumática.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compresión es secuencial y está controlada electrónicamente, permitiendo ajustar la presión en cada zona.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 objetivo es mejorar la circulación sanguínea y reducir la fatiga muscular.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25" y="2627657"/>
            <a:ext cx="2355600" cy="205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50" y="966524"/>
            <a:ext cx="2533075" cy="2896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626700" y="403700"/>
            <a:ext cx="55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 MASSAGER</a:t>
            </a:r>
            <a:endParaRPr b="1" sz="1600"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277225" y="138500"/>
            <a:ext cx="3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77225" y="7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Patente 3</a:t>
            </a:r>
            <a:endParaRPr sz="1720"/>
          </a:p>
        </p:txBody>
      </p:sp>
      <p:sp>
        <p:nvSpPr>
          <p:cNvPr id="106" name="Google Shape;106;p19"/>
          <p:cNvSpPr txBox="1"/>
          <p:nvPr/>
        </p:nvSpPr>
        <p:spPr>
          <a:xfrm>
            <a:off x="4863225" y="711200"/>
            <a:ext cx="3842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patente / Publicación: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 20020169398 A1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Inventor: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Tammy Hancock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Año de publicación: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noviembre de 2002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Entidad solicitante: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Tammy Hancock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863225" y="1844000"/>
            <a:ext cx="362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Resumen Funcional: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dispositivo es una almohadilla terapéutica tubular y alargada que permite insertar una pierna o brazo.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 calor localizado mediante elementos calefactores y masaje a través de vibración controlable por el usuario.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Incluye correas ajustables tipo Velcro.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Funciona con alimentación eléctrica de red o bajo voltaje, ofreciendo versatilidad de uso.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Diseño anatómico y de confort: materiales blandos (espuma, fibras de poliéster, algodón, etc.), forma “acolchada”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783700" y="403700"/>
            <a:ext cx="55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THERAPEUTIC MASSAGE AND HEATING PAD</a:t>
            </a:r>
            <a:endParaRPr b="1" sz="16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25" y="1964300"/>
            <a:ext cx="1713375" cy="26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500" y="1441150"/>
            <a:ext cx="19907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277225" y="138500"/>
            <a:ext cx="3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ESTADO DEL ARTE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99575" y="13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 del Arte</a:t>
            </a:r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277225" y="7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Producto 1</a:t>
            </a:r>
            <a:endParaRPr sz="172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12031" l="0" r="0" t="14514"/>
          <a:stretch/>
        </p:blipFill>
        <p:spPr>
          <a:xfrm>
            <a:off x="150125" y="1425650"/>
            <a:ext cx="2471800" cy="18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650" y="1859850"/>
            <a:ext cx="1673450" cy="20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829575" y="1859850"/>
            <a:ext cx="3775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Este dispositivo consiste en unas envolturas ajustables que cubren los pies, pantorrillas y muslos. Utiliza compresión de aire secuencial combinada con calor, con el fin de mejorar la circulación y aliviar la tensión muscular. Incluye un mando que permite elegir entre 6 modos de masaje y 4 niveles de intensidad, con apagado automático a los 20 minutos para mayor seguridad.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626700" y="635900"/>
            <a:ext cx="551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MASAJEADOR DE PIERNAS POR COMPRESIÓN CON CALOR RENPHO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99575" y="13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 del Arte</a:t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77225" y="71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Producto 2</a:t>
            </a:r>
            <a:endParaRPr sz="1720"/>
          </a:p>
        </p:txBody>
      </p:sp>
      <p:sp>
        <p:nvSpPr>
          <p:cNvPr id="128" name="Google Shape;128;p21"/>
          <p:cNvSpPr txBox="1"/>
          <p:nvPr/>
        </p:nvSpPr>
        <p:spPr>
          <a:xfrm>
            <a:off x="4717425" y="1628100"/>
            <a:ext cx="3775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Este dispositivo integra vibración, compresión neumática y calor, lo cual favorece la estimulación circulatoria y la relajación muscular. Su diseño ergonómico y el uso combinado de estímulos mecánicos y térmicos permiten mejorar la microcirculación y disminuir la rigidez de manera segura y no invasiva. Además, la presencia de niveles de intensidad ajustables facilita su adaptación al nivel de confort del usuario, lo que es especialmente importante en población pediátrica.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3626700" y="837750"/>
            <a:ext cx="55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BOTAS DE COMPRESIÓN DINÁMICA NORMATEC 3</a:t>
            </a:r>
            <a:endParaRPr b="1" sz="16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5" y="1201675"/>
            <a:ext cx="2060500" cy="15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900" y="2794325"/>
            <a:ext cx="22574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